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5" r:id="rId4"/>
    <p:sldId id="262" r:id="rId5"/>
    <p:sldId id="263" r:id="rId6"/>
    <p:sldId id="266" r:id="rId7"/>
    <p:sldId id="267"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1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913" y="103188"/>
            <a:ext cx="8243887" cy="131445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4561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561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3638"/>
            <a:ext cx="2133600" cy="45720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6553200" y="6243638"/>
            <a:ext cx="2133600" cy="457200"/>
          </a:xfrm>
        </p:spPr>
        <p:txBody>
          <a:bodyPr/>
          <a:lstStyle>
            <a:lvl1pPr>
              <a:defRPr/>
            </a:lvl1pPr>
          </a:lstStyle>
          <a:p>
            <a:pPr>
              <a:defRPr/>
            </a:pPr>
            <a:fld id="{50BE84F1-D83E-414D-918B-13149569B62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26.01.2018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26.01.2018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26.01.2018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26.01.2018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Новогодняя сказка.</a:t>
            </a:r>
          </a:p>
        </p:txBody>
      </p:sp>
      <p:sp>
        <p:nvSpPr>
          <p:cNvPr id="3" name="Содержимое 2"/>
          <p:cNvSpPr>
            <a:spLocks noGrp="1"/>
          </p:cNvSpPr>
          <p:nvPr>
            <p:ph sz="half" idx="1"/>
          </p:nvPr>
        </p:nvSpPr>
        <p:spPr/>
        <p:txBody>
          <a:bodyPr>
            <a:normAutofit fontScale="62500" lnSpcReduction="20000"/>
          </a:bodyPr>
          <a:lstStyle/>
          <a:p>
            <a:r>
              <a:rPr lang="ru-RU" dirty="0" smtClean="0">
                <a:latin typeface="Times New Roman" pitchFamily="18" charset="0"/>
                <a:cs typeface="Times New Roman" pitchFamily="18" charset="0"/>
              </a:rPr>
              <a:t>Новогодняя сказка продолжается.  Дед Мороз постучал в окно группы №3, приглашая на елку. Весело кружатся ребятишки в хороводе, звонко раздаются их веселые голоса.  Да и не только их, елка заговорила! Волшебный свет льется в зал, искриться на стенах и лицах детей. Снежная дама превращается в Снегурочку и вместе с  Дедом Морозом поздравляет всех с Новым годом. Радуются дети и встрече с Дедом Морозом, и сказочным превращениям, с восторгом встречают долгожданные подарки!</a:t>
            </a:r>
          </a:p>
          <a:p>
            <a:endParaRPr lang="ru-RU" dirty="0">
              <a:latin typeface="Times New Roman" pitchFamily="18" charset="0"/>
              <a:cs typeface="Times New Roman" pitchFamily="18" charset="0"/>
            </a:endParaRPr>
          </a:p>
        </p:txBody>
      </p:sp>
      <p:pic>
        <p:nvPicPr>
          <p:cNvPr id="7" name="Содержимое 6" descr="DSCN2790.JPG"/>
          <p:cNvPicPr>
            <a:picLocks noGrp="1" noChangeAspect="1"/>
          </p:cNvPicPr>
          <p:nvPr>
            <p:ph sz="half" idx="2"/>
          </p:nvPr>
        </p:nvPicPr>
        <p:blipFill>
          <a:blip r:embed="rId2" cstate="print"/>
          <a:stretch>
            <a:fillRect/>
          </a:stretch>
        </p:blipFill>
        <p:spPr>
          <a:xfrm>
            <a:off x="4857752" y="1214422"/>
            <a:ext cx="2786082" cy="2089562"/>
          </a:xfrm>
        </p:spPr>
      </p:pic>
      <p:pic>
        <p:nvPicPr>
          <p:cNvPr id="9" name="Рисунок 8" descr="DSCN2789.JPG"/>
          <p:cNvPicPr>
            <a:picLocks noChangeAspect="1"/>
          </p:cNvPicPr>
          <p:nvPr/>
        </p:nvPicPr>
        <p:blipFill>
          <a:blip r:embed="rId3" cstate="print"/>
          <a:stretch>
            <a:fillRect/>
          </a:stretch>
        </p:blipFill>
        <p:spPr>
          <a:xfrm>
            <a:off x="4786314" y="4572008"/>
            <a:ext cx="2857519" cy="2143140"/>
          </a:xfrm>
          <a:prstGeom prst="rect">
            <a:avLst/>
          </a:prstGeom>
        </p:spPr>
      </p:pic>
      <p:pic>
        <p:nvPicPr>
          <p:cNvPr id="10" name="Рисунок 9" descr="DSCN2770.JPG"/>
          <p:cNvPicPr>
            <a:picLocks noChangeAspect="1"/>
          </p:cNvPicPr>
          <p:nvPr/>
        </p:nvPicPr>
        <p:blipFill>
          <a:blip r:embed="rId4" cstate="print"/>
          <a:stretch>
            <a:fillRect/>
          </a:stretch>
        </p:blipFill>
        <p:spPr>
          <a:xfrm>
            <a:off x="6072198" y="2928934"/>
            <a:ext cx="2857488" cy="214311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Праздник русского валенка</a:t>
            </a:r>
            <a:endParaRPr lang="ru-RU" b="1" dirty="0"/>
          </a:p>
        </p:txBody>
      </p:sp>
      <p:pic>
        <p:nvPicPr>
          <p:cNvPr id="5" name="Содержимое 4" descr="DSCN3015.JPG"/>
          <p:cNvPicPr>
            <a:picLocks noGrp="1" noChangeAspect="1"/>
          </p:cNvPicPr>
          <p:nvPr>
            <p:ph sz="half" idx="1"/>
          </p:nvPr>
        </p:nvPicPr>
        <p:blipFill>
          <a:blip r:embed="rId2" cstate="print"/>
          <a:stretch>
            <a:fillRect/>
          </a:stretch>
        </p:blipFill>
        <p:spPr>
          <a:xfrm>
            <a:off x="857224" y="1410876"/>
            <a:ext cx="3643338" cy="2732504"/>
          </a:xfrm>
        </p:spPr>
      </p:pic>
      <p:sp>
        <p:nvSpPr>
          <p:cNvPr id="4" name="Содержимое 3"/>
          <p:cNvSpPr>
            <a:spLocks noGrp="1"/>
          </p:cNvSpPr>
          <p:nvPr>
            <p:ph sz="half" idx="2"/>
          </p:nvPr>
        </p:nvSpPr>
        <p:spPr/>
        <p:txBody>
          <a:bodyPr>
            <a:normAutofit fontScale="55000" lnSpcReduction="20000"/>
          </a:bodyPr>
          <a:lstStyle/>
          <a:p>
            <a:pPr>
              <a:buNone/>
            </a:pP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Снова праздник постучался в двери, ждет детей встреча с русской зимней обувью – валенком! А вот и валенки -  расписные, разукрашенные руками родителей! Много увлекательных, веселых игр с валенками и в каждой хочется принять участие! Инициативу перехватили родители – звучат частушки и тоже про валенки, отгадывают загадки и отвечают на вопросы и опять о них же! Девчонки и мальчишки танцуют под песню знаменитой Лидии Руслановой «Валенки»! Все подчинено этой незамысловатой, теплой, красивой, такой необходимой в зимнюю пору обуви!</a:t>
            </a:r>
          </a:p>
          <a:p>
            <a:endParaRPr lang="ru-RU" dirty="0">
              <a:latin typeface="Times New Roman" pitchFamily="18" charset="0"/>
              <a:cs typeface="Times New Roman" pitchFamily="18" charset="0"/>
            </a:endParaRPr>
          </a:p>
        </p:txBody>
      </p:sp>
      <p:pic>
        <p:nvPicPr>
          <p:cNvPr id="6" name="Рисунок 5" descr="DSCN2945.JPG"/>
          <p:cNvPicPr>
            <a:picLocks noChangeAspect="1"/>
          </p:cNvPicPr>
          <p:nvPr/>
        </p:nvPicPr>
        <p:blipFill>
          <a:blip r:embed="rId3" cstate="print"/>
          <a:stretch>
            <a:fillRect/>
          </a:stretch>
        </p:blipFill>
        <p:spPr>
          <a:xfrm>
            <a:off x="6072198" y="4643446"/>
            <a:ext cx="2762268" cy="2071701"/>
          </a:xfrm>
          <a:prstGeom prst="rect">
            <a:avLst/>
          </a:prstGeom>
        </p:spPr>
      </p:pic>
      <p:pic>
        <p:nvPicPr>
          <p:cNvPr id="7" name="Рисунок 6" descr="DSCN2935.JPG"/>
          <p:cNvPicPr>
            <a:picLocks noChangeAspect="1"/>
          </p:cNvPicPr>
          <p:nvPr/>
        </p:nvPicPr>
        <p:blipFill>
          <a:blip r:embed="rId4" cstate="print"/>
          <a:stretch>
            <a:fillRect/>
          </a:stretch>
        </p:blipFill>
        <p:spPr>
          <a:xfrm>
            <a:off x="500034" y="4643446"/>
            <a:ext cx="2714644" cy="2035983"/>
          </a:xfrm>
          <a:prstGeom prst="rect">
            <a:avLst/>
          </a:prstGeom>
        </p:spPr>
      </p:pic>
      <p:pic>
        <p:nvPicPr>
          <p:cNvPr id="8" name="Рисунок 7" descr="DSCN2954.JPG"/>
          <p:cNvPicPr>
            <a:picLocks noChangeAspect="1"/>
          </p:cNvPicPr>
          <p:nvPr/>
        </p:nvPicPr>
        <p:blipFill>
          <a:blip r:embed="rId5" cstate="print"/>
          <a:stretch>
            <a:fillRect/>
          </a:stretch>
        </p:blipFill>
        <p:spPr>
          <a:xfrm>
            <a:off x="3286116" y="4714884"/>
            <a:ext cx="2667020" cy="20002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Наши праздники</a:t>
            </a:r>
            <a:endParaRPr lang="ru-RU" b="1" dirty="0">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fontScale="92500" lnSpcReduction="20000"/>
          </a:bodyPr>
          <a:lstStyle/>
          <a:p>
            <a:pPr>
              <a:lnSpc>
                <a:spcPct val="80000"/>
              </a:lnSpc>
            </a:pPr>
            <a:r>
              <a:rPr lang="ru-RU" sz="1800" dirty="0" smtClean="0">
                <a:latin typeface="Times New Roman" pitchFamily="18" charset="0"/>
                <a:cs typeface="Times New Roman" pitchFamily="18" charset="0"/>
              </a:rPr>
              <a:t> Вот и праздники прошли…  </a:t>
            </a:r>
          </a:p>
          <a:p>
            <a:pPr>
              <a:lnSpc>
                <a:spcPct val="80000"/>
              </a:lnSpc>
            </a:pPr>
            <a:r>
              <a:rPr lang="ru-RU" sz="1800" dirty="0" smtClean="0">
                <a:latin typeface="Times New Roman" pitchFamily="18" charset="0"/>
                <a:cs typeface="Times New Roman" pitchFamily="18" charset="0"/>
              </a:rPr>
              <a:t> Позади 23 февраля – День защитника Отечества и 8 марта.</a:t>
            </a:r>
          </a:p>
          <a:p>
            <a:pPr>
              <a:lnSpc>
                <a:spcPct val="80000"/>
              </a:lnSpc>
            </a:pPr>
            <a:r>
              <a:rPr lang="ru-RU" sz="1800" dirty="0" smtClean="0">
                <a:latin typeface="Times New Roman" pitchFamily="18" charset="0"/>
                <a:cs typeface="Times New Roman" pitchFamily="18" charset="0"/>
              </a:rPr>
              <a:t> Родители – активные участники этих мероприятий. Папы соревновались с детьми: проходили через «минное поле», прыгали в мешках, осваивали полосу препятствий. И не беда, что пап было немного, главное, что они ловкие, быстрые, смелые!</a:t>
            </a:r>
          </a:p>
          <a:p>
            <a:pPr>
              <a:lnSpc>
                <a:spcPct val="80000"/>
              </a:lnSpc>
            </a:pPr>
            <a:r>
              <a:rPr lang="ru-RU" sz="1800" dirty="0" smtClean="0">
                <a:latin typeface="Times New Roman" pitchFamily="18" charset="0"/>
                <a:cs typeface="Times New Roman" pitchFamily="18" charset="0"/>
              </a:rPr>
              <a:t> Мам пригласили на праздничный концерт. Всем мамам люб свой ребенок! Дети же старались: пели, плясали, узнавали маму с завязанными глазами…  Старшие мамы – бабушки, тоже не подвели своих внучат, они с энтузиазмом и интересом играли в «</a:t>
            </a:r>
            <a:r>
              <a:rPr lang="ru-RU" sz="1800" dirty="0" err="1" smtClean="0">
                <a:latin typeface="Times New Roman" pitchFamily="18" charset="0"/>
                <a:cs typeface="Times New Roman" pitchFamily="18" charset="0"/>
              </a:rPr>
              <a:t>Рассуждалки</a:t>
            </a:r>
            <a:r>
              <a:rPr lang="ru-RU" sz="1800" dirty="0" smtClean="0">
                <a:latin typeface="Times New Roman" pitchFamily="18" charset="0"/>
                <a:cs typeface="Times New Roman" pitchFamily="18" charset="0"/>
              </a:rPr>
              <a:t>», «Угадай мелодию», и, вместе с мамами участвовали в конкурсе «Красота – страшная сила!»</a:t>
            </a:r>
          </a:p>
          <a:p>
            <a:pPr>
              <a:lnSpc>
                <a:spcPct val="80000"/>
              </a:lnSpc>
            </a:pPr>
            <a:r>
              <a:rPr lang="ru-RU" sz="1800" dirty="0" smtClean="0">
                <a:latin typeface="Times New Roman" pitchFamily="18" charset="0"/>
                <a:cs typeface="Times New Roman" pitchFamily="18" charset="0"/>
              </a:rPr>
              <a:t> Довольными, с хорошим и радостным настроением остались и дети, и родители</a:t>
            </a:r>
            <a:r>
              <a:rPr lang="ru-RU" sz="1800" dirty="0" smtClean="0">
                <a:latin typeface="Times New Roman" pitchFamily="18" charset="0"/>
                <a:cs typeface="Times New Roman" pitchFamily="18" charset="0"/>
              </a:rPr>
              <a:t>.</a:t>
            </a:r>
            <a:endParaRPr lang="ru-RU" sz="1800" dirty="0" smtClean="0">
              <a:latin typeface="Times New Roman" pitchFamily="18" charset="0"/>
              <a:cs typeface="Times New Roman" pitchFamily="18" charset="0"/>
            </a:endParaRPr>
          </a:p>
          <a:p>
            <a:pPr algn="r">
              <a:lnSpc>
                <a:spcPct val="80000"/>
              </a:lnSpc>
              <a:buNone/>
            </a:pPr>
            <a:r>
              <a:rPr lang="ru-RU" sz="1800" dirty="0" smtClean="0">
                <a:latin typeface="Times New Roman" pitchFamily="18" charset="0"/>
                <a:cs typeface="Times New Roman" pitchFamily="18" charset="0"/>
              </a:rPr>
              <a:t>2016г</a:t>
            </a:r>
            <a:endParaRPr lang="ru-RU" sz="1800" dirty="0" smtClean="0">
              <a:latin typeface="Times New Roman" pitchFamily="18" charset="0"/>
              <a:cs typeface="Times New Roman" pitchFamily="18" charset="0"/>
            </a:endParaRPr>
          </a:p>
          <a:p>
            <a:pPr algn="r">
              <a:lnSpc>
                <a:spcPct val="80000"/>
              </a:lnSpc>
            </a:pPr>
            <a:r>
              <a:rPr lang="ru-RU" sz="1800" dirty="0" smtClean="0">
                <a:latin typeface="Times New Roman" pitchFamily="18" charset="0"/>
                <a:cs typeface="Times New Roman" pitchFamily="18" charset="0"/>
              </a:rPr>
              <a:t> </a:t>
            </a:r>
          </a:p>
          <a:p>
            <a:endParaRPr lang="ru-RU" dirty="0"/>
          </a:p>
        </p:txBody>
      </p:sp>
      <p:pic>
        <p:nvPicPr>
          <p:cNvPr id="5" name="Содержимое 4" descr="DSC00734.JPG"/>
          <p:cNvPicPr>
            <a:picLocks noGrp="1" noChangeAspect="1"/>
          </p:cNvPicPr>
          <p:nvPr>
            <p:ph sz="half" idx="2"/>
          </p:nvPr>
        </p:nvPicPr>
        <p:blipFill>
          <a:blip r:embed="rId2" cstate="print"/>
          <a:stretch>
            <a:fillRect/>
          </a:stretch>
        </p:blipFill>
        <p:spPr>
          <a:xfrm>
            <a:off x="5643570" y="4071942"/>
            <a:ext cx="3067072" cy="2300304"/>
          </a:xfrm>
        </p:spPr>
      </p:pic>
      <p:pic>
        <p:nvPicPr>
          <p:cNvPr id="6" name="Рисунок 5" descr="DSC00604.JPG"/>
          <p:cNvPicPr>
            <a:picLocks noChangeAspect="1"/>
          </p:cNvPicPr>
          <p:nvPr/>
        </p:nvPicPr>
        <p:blipFill>
          <a:blip r:embed="rId3" cstate="print"/>
          <a:stretch>
            <a:fillRect/>
          </a:stretch>
        </p:blipFill>
        <p:spPr>
          <a:xfrm>
            <a:off x="5643570" y="1643050"/>
            <a:ext cx="3071802" cy="23038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Огонь друг, огонь враг.</a:t>
            </a:r>
            <a:endParaRPr lang="ru-RU" b="1" dirty="0">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fontScale="70000" lnSpcReduction="20000"/>
          </a:bodyPr>
          <a:lstStyle/>
          <a:p>
            <a:pPr>
              <a:lnSpc>
                <a:spcPct val="80000"/>
              </a:lnSpc>
            </a:pPr>
            <a:r>
              <a:rPr lang="ru-RU" dirty="0" smtClean="0">
                <a:latin typeface="Times New Roman" pitchFamily="18" charset="0"/>
                <a:cs typeface="Times New Roman" pitchFamily="18" charset="0"/>
              </a:rPr>
              <a:t>Сегодня необычное занятие-развлечение, его проводит мама,  мама пожарный – Склярова Алена Ивановна. Она подобрала занимательные, познавательные, увлекательные игры и конкурсы, которые помогают детям усвоить и закрепить правила пожарной безопасности. Дети с удовольствием соревновались на полосе препятствий, продолжали неоконченные предложения, отвечали на вопросы и огорчались своим неудачам: незнанию адреса, неправильному ответу на загадку, медленному выполнению заданий командой. В конце развлечения детей ждал сюрприз от Алены Ивановны.</a:t>
            </a:r>
          </a:p>
          <a:p>
            <a:pPr>
              <a:lnSpc>
                <a:spcPct val="80000"/>
              </a:lnSpc>
            </a:pPr>
            <a:r>
              <a:rPr lang="ru-RU" dirty="0" smtClean="0">
                <a:latin typeface="Times New Roman" pitchFamily="18" charset="0"/>
                <a:cs typeface="Times New Roman" pitchFamily="18" charset="0"/>
              </a:rPr>
              <a:t>15.02.2017г.</a:t>
            </a:r>
            <a:endParaRPr lang="ru-RU" dirty="0" smtClean="0">
              <a:latin typeface="Times New Roman" pitchFamily="18" charset="0"/>
              <a:cs typeface="Times New Roman" pitchFamily="18" charset="0"/>
            </a:endParaRPr>
          </a:p>
        </p:txBody>
      </p:sp>
      <p:pic>
        <p:nvPicPr>
          <p:cNvPr id="5" name="Содержимое 4" descr="IMG_2683.JPG"/>
          <p:cNvPicPr>
            <a:picLocks noGrp="1" noChangeAspect="1"/>
          </p:cNvPicPr>
          <p:nvPr>
            <p:ph sz="half" idx="2"/>
          </p:nvPr>
        </p:nvPicPr>
        <p:blipFill>
          <a:blip r:embed="rId2" cstate="print"/>
          <a:stretch>
            <a:fillRect/>
          </a:stretch>
        </p:blipFill>
        <p:spPr>
          <a:xfrm>
            <a:off x="6215074" y="1285860"/>
            <a:ext cx="2324088" cy="1743066"/>
          </a:xfrm>
        </p:spPr>
      </p:pic>
      <p:pic>
        <p:nvPicPr>
          <p:cNvPr id="7" name="Рисунок 6" descr="IMG_2698.JPG"/>
          <p:cNvPicPr>
            <a:picLocks noChangeAspect="1"/>
          </p:cNvPicPr>
          <p:nvPr/>
        </p:nvPicPr>
        <p:blipFill>
          <a:blip r:embed="rId3" cstate="print"/>
          <a:stretch>
            <a:fillRect/>
          </a:stretch>
        </p:blipFill>
        <p:spPr>
          <a:xfrm>
            <a:off x="6286512" y="4643446"/>
            <a:ext cx="2500298" cy="1875224"/>
          </a:xfrm>
          <a:prstGeom prst="rect">
            <a:avLst/>
          </a:prstGeom>
        </p:spPr>
      </p:pic>
      <p:pic>
        <p:nvPicPr>
          <p:cNvPr id="8" name="Рисунок 7" descr="IMG_2679.JPG"/>
          <p:cNvPicPr>
            <a:picLocks noChangeAspect="1"/>
          </p:cNvPicPr>
          <p:nvPr/>
        </p:nvPicPr>
        <p:blipFill>
          <a:blip r:embed="rId4" cstate="print"/>
          <a:stretch>
            <a:fillRect/>
          </a:stretch>
        </p:blipFill>
        <p:spPr>
          <a:xfrm>
            <a:off x="4429124" y="2714620"/>
            <a:ext cx="1785950" cy="238126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rPr>
              <a:t>Зимние забавы снеговиков</a:t>
            </a:r>
            <a:endParaRPr lang="ru-RU" b="1" dirty="0"/>
          </a:p>
        </p:txBody>
      </p:sp>
      <p:pic>
        <p:nvPicPr>
          <p:cNvPr id="5" name="Содержимое 4" descr="924.JPG"/>
          <p:cNvPicPr>
            <a:picLocks noGrp="1" noChangeAspect="1"/>
          </p:cNvPicPr>
          <p:nvPr>
            <p:ph sz="half" idx="1"/>
          </p:nvPr>
        </p:nvPicPr>
        <p:blipFill>
          <a:blip r:embed="rId2" cstate="print"/>
          <a:stretch>
            <a:fillRect/>
          </a:stretch>
        </p:blipFill>
        <p:spPr>
          <a:xfrm>
            <a:off x="571472" y="1357298"/>
            <a:ext cx="3114668" cy="2337833"/>
          </a:xfrm>
        </p:spPr>
      </p:pic>
      <p:sp>
        <p:nvSpPr>
          <p:cNvPr id="4" name="Содержимое 3"/>
          <p:cNvSpPr>
            <a:spLocks noGrp="1"/>
          </p:cNvSpPr>
          <p:nvPr>
            <p:ph sz="half" idx="2"/>
          </p:nvPr>
        </p:nvSpPr>
        <p:spPr/>
        <p:txBody>
          <a:bodyPr>
            <a:normAutofit fontScale="85000" lnSpcReduction="20000"/>
          </a:bodyPr>
          <a:lstStyle/>
          <a:p>
            <a:pPr>
              <a:lnSpc>
                <a:spcPct val="80000"/>
              </a:lnSpc>
            </a:pPr>
            <a:r>
              <a:rPr lang="ru-RU" dirty="0" smtClean="0">
                <a:latin typeface="Times New Roman" pitchFamily="18" charset="0"/>
                <a:cs typeface="Times New Roman" pitchFamily="18" charset="0"/>
              </a:rPr>
              <a:t>Собрались </a:t>
            </a:r>
            <a:r>
              <a:rPr lang="ru-RU" dirty="0" err="1" smtClean="0">
                <a:latin typeface="Times New Roman" pitchFamily="18" charset="0"/>
                <a:cs typeface="Times New Roman" pitchFamily="18" charset="0"/>
              </a:rPr>
              <a:t>Снеговички</a:t>
            </a:r>
            <a:r>
              <a:rPr lang="ru-RU" dirty="0" smtClean="0">
                <a:latin typeface="Times New Roman" pitchFamily="18" charset="0"/>
                <a:cs typeface="Times New Roman" pitchFamily="18" charset="0"/>
              </a:rPr>
              <a:t> повеселиться, да позабавиться. В гости друга – большого Снеговика пригласили. Уж он-то знает, в какие игры поиграть можно, как и с кем посоревноваться, когда песню исполнить, а когда и стихи почитать, а может быть, и просто отдохнуть! Удались забавы на славу! Все довольны, настроение – отличное! </a:t>
            </a:r>
          </a:p>
          <a:p>
            <a:pPr>
              <a:lnSpc>
                <a:spcPct val="80000"/>
              </a:lnSpc>
            </a:pPr>
            <a:r>
              <a:rPr lang="ru-RU" dirty="0" smtClean="0">
                <a:latin typeface="Times New Roman" pitchFamily="18" charset="0"/>
                <a:cs typeface="Times New Roman" pitchFamily="18" charset="0"/>
              </a:rPr>
              <a:t>Сюрпризы – вкусные!</a:t>
            </a:r>
          </a:p>
          <a:p>
            <a:pPr>
              <a:lnSpc>
                <a:spcPct val="80000"/>
              </a:lnSpc>
            </a:pPr>
            <a:r>
              <a:rPr lang="ru-RU" dirty="0" smtClean="0">
                <a:latin typeface="Times New Roman" pitchFamily="18" charset="0"/>
                <a:cs typeface="Times New Roman" pitchFamily="18" charset="0"/>
              </a:rPr>
              <a:t>26.01.2017г.</a:t>
            </a:r>
          </a:p>
          <a:p>
            <a:endParaRPr lang="ru-RU" dirty="0"/>
          </a:p>
        </p:txBody>
      </p:sp>
      <p:pic>
        <p:nvPicPr>
          <p:cNvPr id="6" name="Рисунок 5" descr="937.JPG"/>
          <p:cNvPicPr>
            <a:picLocks noChangeAspect="1"/>
          </p:cNvPicPr>
          <p:nvPr/>
        </p:nvPicPr>
        <p:blipFill>
          <a:blip r:embed="rId3" cstate="print"/>
          <a:stretch>
            <a:fillRect/>
          </a:stretch>
        </p:blipFill>
        <p:spPr>
          <a:xfrm>
            <a:off x="642910" y="3929066"/>
            <a:ext cx="3019428" cy="226634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pPr eaLnBrk="1" fontAlgn="auto" hangingPunct="1">
              <a:spcAft>
                <a:spcPts val="0"/>
              </a:spcAft>
              <a:defRPr/>
            </a:pPr>
            <a:r>
              <a:rPr lang="ru-RU" sz="4800" b="1" dirty="0">
                <a:solidFill>
                  <a:schemeClr val="tx1"/>
                </a:solidFill>
                <a:effectLst/>
                <a:latin typeface="Times New Roman" pitchFamily="18" charset="0"/>
                <a:cs typeface="Times New Roman" pitchFamily="18" charset="0"/>
              </a:rPr>
              <a:t>Зимние забавы.</a:t>
            </a:r>
          </a:p>
        </p:txBody>
      </p:sp>
      <p:sp>
        <p:nvSpPr>
          <p:cNvPr id="10243" name="Rectangle 5"/>
          <p:cNvSpPr>
            <a:spLocks noGrp="1" noChangeArrowheads="1"/>
          </p:cNvSpPr>
          <p:nvPr>
            <p:ph type="body" sz="half" idx="1"/>
          </p:nvPr>
        </p:nvSpPr>
        <p:spPr/>
        <p:txBody>
          <a:bodyPr/>
          <a:lstStyle/>
          <a:p>
            <a:r>
              <a:rPr lang="ru-RU" sz="1200" dirty="0" smtClean="0"/>
              <a:t>Яркими, красочными, ледяными и снежными картинками разукрашены участки детского сада№29 – красавец петух ожидает детей (группа №2), веселые снежинки разлетелись по всему участку (группа №12), Колобок, внимательно осматривает территорию (группа №11), разноцветный лабиринт привлекает взгляды всех, кто сегодня вышел позабавиться и посоревноваться. Боос С.М. поздравляет детей и взрослых с праздником и предлагает поиграть. Кто-то из сказочных героев спрятал сюрприз, а чтобы разыскать его нужно собрать снежинку. Снежинка будет собрана лишь тогда, когда дети всех групп получат по лучику. Сказочные персонажи встречали детей на каждом этапе, проводили соревнование и следили за его выполнением. Клоун учил играть в хоккей, Снежная королева – утрамбовывать снег и отгадывать загадки, Матрешки – катали с горы и на санках, да много еще трудных заданий пришлось выполнить детям, наконец-то лучики собраны! Вот она снежинка! Сюрприз найден! В группах детей ждет горячий обед и чай с сюрпризом!</a:t>
            </a:r>
          </a:p>
          <a:p>
            <a:pPr algn="r"/>
            <a:r>
              <a:rPr lang="ru-RU" sz="1200" dirty="0" smtClean="0"/>
              <a:t>2017г.</a:t>
            </a:r>
          </a:p>
          <a:p>
            <a:pPr eaLnBrk="1" hangingPunct="1">
              <a:lnSpc>
                <a:spcPct val="80000"/>
              </a:lnSpc>
            </a:pPr>
            <a:endParaRPr lang="ru-RU" sz="1200" dirty="0" smtClean="0"/>
          </a:p>
        </p:txBody>
      </p:sp>
      <p:pic>
        <p:nvPicPr>
          <p:cNvPr id="10244" name="Picture 9" descr="phpthumb&amp;ctx=web&amp;w=850&amp;h=900&amp;zc=0&amp;far=&amp;q=90&amp;src=%2Fassets%2Fgallery%2F27%2F893"/>
          <p:cNvPicPr>
            <a:picLocks noGrp="1" noChangeAspect="1" noChangeArrowheads="1"/>
          </p:cNvPicPr>
          <p:nvPr>
            <p:ph sz="half" idx="2"/>
          </p:nvPr>
        </p:nvPicPr>
        <p:blipFill>
          <a:blip r:embed="rId2" cstate="print"/>
          <a:srcRect/>
          <a:stretch>
            <a:fillRect/>
          </a:stretch>
        </p:blipFill>
        <p:spPr>
          <a:xfrm>
            <a:off x="4648200" y="1825625"/>
            <a:ext cx="4038600" cy="2984500"/>
          </a:xfrm>
          <a:noFill/>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Ах, </a:t>
            </a:r>
            <a:r>
              <a:rPr lang="ru-RU" b="1" err="1" smtClean="0">
                <a:latin typeface="Times New Roman" pitchFamily="18" charset="0"/>
                <a:cs typeface="Times New Roman" pitchFamily="18" charset="0"/>
              </a:rPr>
              <a:t>мода</a:t>
            </a:r>
            <a:r>
              <a:rPr lang="ru-RU" b="1" smtClean="0">
                <a:latin typeface="Times New Roman" pitchFamily="18" charset="0"/>
                <a:cs typeface="Times New Roman" pitchFamily="18" charset="0"/>
              </a:rPr>
              <a:t>, мода</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fontScale="47500" lnSpcReduction="20000"/>
          </a:bodyPr>
          <a:lstStyle/>
          <a:p>
            <a:endParaRPr lang="ru-RU"/>
          </a:p>
        </p:txBody>
      </p:sp>
      <p:sp>
        <p:nvSpPr>
          <p:cNvPr id="4" name="Содержимое 3"/>
          <p:cNvSpPr>
            <a:spLocks noGrp="1"/>
          </p:cNvSpPr>
          <p:nvPr>
            <p:ph sz="half" idx="2"/>
          </p:nvPr>
        </p:nvSpPr>
        <p:spPr/>
        <p:txBody>
          <a:bodyPr>
            <a:normAutofit fontScale="47500" lnSpcReduction="20000"/>
          </a:bodyPr>
          <a:lstStyle/>
          <a:p>
            <a:pPr>
              <a:lnSpc>
                <a:spcPct val="80000"/>
              </a:lnSpc>
            </a:pPr>
            <a:r>
              <a:rPr lang="ru-RU" b="1" dirty="0" smtClean="0"/>
              <a:t>2017 год назван Годом экологии и наиболее важные проблемы, связанные с охраной природы, должны решать сообща жители нашей страны в рамках этого года. 18 августа – необычный день, впервые в детском саду проходил конкурс-дефиле посвященный году Экологии в России. Воспитатели, дети, родители демонстрировали своё творчество, умения, фантазию. Из чего только не создают творческие люди одежду.</a:t>
            </a:r>
          </a:p>
          <a:p>
            <a:pPr>
              <a:lnSpc>
                <a:spcPct val="80000"/>
              </a:lnSpc>
            </a:pPr>
            <a:r>
              <a:rPr lang="ru-RU" b="1" dirty="0" smtClean="0"/>
              <a:t>Были представлены наряды сделанные из полиэтиленовых сумок, газет, пакетов для мусора, фантиков, салфеток, гофрированной бумаги, подарочной оберточной бумаги, коробок. Создавая себе наряд, каждый мастер старался сделать его как можно лучше. Он вкладывал в него всю свою душу, все самые добрые мысли и чувства. Участникам необходимо было не только изготовить костюм из бросовых материалов, но и презентовать свой костюм зрителям и жюри.</a:t>
            </a:r>
          </a:p>
          <a:p>
            <a:pPr>
              <a:lnSpc>
                <a:spcPct val="80000"/>
              </a:lnSpc>
            </a:pPr>
            <a:r>
              <a:rPr lang="ru-RU" b="1" dirty="0" smtClean="0"/>
              <a:t>Занимательный игровой сюжет шоу, конкурсы создали праздничный ажиотаж. Всем было весело и очень интересно. Поражали костюмы из мусорных мешков, пакетов, картона, коробок. Роботы, Ниндзя, Незабудки, Рыцари, принцессы. Завораживающее зрелище! Победителей определить было очень трудно, жюри пришлось очень потрудиться. Все участники были награждены памятными подарками. Мы благодарим всех участников конкурса и их родителей за это сказочное шоу! Сейчас посмотрите на наших модниц в своих костюмах.</a:t>
            </a:r>
          </a:p>
          <a:p>
            <a:pPr>
              <a:lnSpc>
                <a:spcPct val="80000"/>
              </a:lnSpc>
            </a:pPr>
            <a:r>
              <a:rPr lang="ru-RU" b="1" dirty="0" smtClean="0"/>
              <a:t/>
            </a:r>
            <a:br>
              <a:rPr lang="ru-RU" b="1" dirty="0" smtClean="0"/>
            </a:br>
            <a:endParaRPr lang="ru-RU" dirty="0"/>
          </a:p>
        </p:txBody>
      </p:sp>
    </p:spTree>
  </p:cSld>
  <p:clrMapOvr>
    <a:masterClrMapping/>
  </p:clrMapOvr>
</p:sld>
</file>

<file path=ppt/theme/theme1.xml><?xml version="1.0" encoding="utf-8"?>
<a:theme xmlns:a="http://schemas.openxmlformats.org/drawingml/2006/main" name="Тема Office">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895</Words>
  <Application>Microsoft Office PowerPoint</Application>
  <PresentationFormat>Экран (4:3)</PresentationFormat>
  <Paragraphs>28</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Новогодняя сказка.</vt:lpstr>
      <vt:lpstr>Праздник русского валенка</vt:lpstr>
      <vt:lpstr>Наши праздники</vt:lpstr>
      <vt:lpstr>Огонь друг, огонь враг.</vt:lpstr>
      <vt:lpstr>Зимние забавы снеговиков</vt:lpstr>
      <vt:lpstr>Зимние забавы.</vt:lpstr>
      <vt:lpstr>Ах, мода, мода!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10</cp:revision>
  <dcterms:created xsi:type="dcterms:W3CDTF">2018-01-24T03:24:18Z</dcterms:created>
  <dcterms:modified xsi:type="dcterms:W3CDTF">2018-01-26T06:02:25Z</dcterms:modified>
</cp:coreProperties>
</file>